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6" r:id="rId1"/>
  </p:sldMasterIdLst>
  <p:notesMasterIdLst>
    <p:notesMasterId r:id="rId27"/>
  </p:notesMasterIdLst>
  <p:handoutMasterIdLst>
    <p:handoutMasterId r:id="rId28"/>
  </p:handoutMasterIdLst>
  <p:sldIdLst>
    <p:sldId id="257" r:id="rId2"/>
    <p:sldId id="259" r:id="rId3"/>
    <p:sldId id="261" r:id="rId4"/>
    <p:sldId id="268" r:id="rId5"/>
    <p:sldId id="263" r:id="rId6"/>
    <p:sldId id="264" r:id="rId7"/>
    <p:sldId id="262" r:id="rId8"/>
    <p:sldId id="260" r:id="rId9"/>
    <p:sldId id="265" r:id="rId10"/>
    <p:sldId id="266" r:id="rId11"/>
    <p:sldId id="278" r:id="rId12"/>
    <p:sldId id="274" r:id="rId13"/>
    <p:sldId id="267" r:id="rId14"/>
    <p:sldId id="279" r:id="rId15"/>
    <p:sldId id="258" r:id="rId16"/>
    <p:sldId id="256" r:id="rId17"/>
    <p:sldId id="269" r:id="rId18"/>
    <p:sldId id="270" r:id="rId19"/>
    <p:sldId id="271" r:id="rId20"/>
    <p:sldId id="277" r:id="rId21"/>
    <p:sldId id="275" r:id="rId22"/>
    <p:sldId id="280" r:id="rId23"/>
    <p:sldId id="272" r:id="rId24"/>
    <p:sldId id="276"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745"/>
    <p:restoredTop sz="94671"/>
  </p:normalViewPr>
  <p:slideViewPr>
    <p:cSldViewPr snapToGrid="0" snapToObjects="1">
      <p:cViewPr varScale="1">
        <p:scale>
          <a:sx n="70" d="100"/>
          <a:sy n="70" d="100"/>
        </p:scale>
        <p:origin x="184"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pt-BR" dirty="0" smtClean="0"/>
              <a:t>DS-SF-24</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FB3819-A577-A74D-8DD7-7C6E7F28F678}" type="datetimeFigureOut">
              <a:rPr lang="en-US" smtClean="0"/>
              <a:t>8/17/16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2F2169-122F-4A49-89CB-0766CED843E4}" type="slidenum">
              <a:rPr lang="en-US" smtClean="0"/>
              <a:t>‹#›</a:t>
            </a:fld>
            <a:endParaRPr lang="en-US" dirty="0"/>
          </a:p>
        </p:txBody>
      </p:sp>
    </p:spTree>
    <p:extLst>
      <p:ext uri="{BB962C8B-B14F-4D97-AF65-F5344CB8AC3E}">
        <p14:creationId xmlns:p14="http://schemas.microsoft.com/office/powerpoint/2010/main" val="92625520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pt-BR" dirty="0" smtClean="0"/>
              <a:t>DS-SF-24</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26ACD-470E-A94D-965F-7300ED99E116}" type="datetimeFigureOut">
              <a:rPr lang="en-US" smtClean="0"/>
              <a:t>8/17/16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874FE-5697-DD44-BFD7-20D45D96A555}" type="slidenum">
              <a:rPr lang="en-US" smtClean="0"/>
              <a:t>‹#›</a:t>
            </a:fld>
            <a:endParaRPr lang="en-US" dirty="0"/>
          </a:p>
        </p:txBody>
      </p:sp>
    </p:spTree>
    <p:extLst>
      <p:ext uri="{BB962C8B-B14F-4D97-AF65-F5344CB8AC3E}">
        <p14:creationId xmlns:p14="http://schemas.microsoft.com/office/powerpoint/2010/main" val="17381487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72867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10</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492858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11</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864292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12</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3785099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13</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460142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14</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100345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15</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025952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16</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28861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17</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3290034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18</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503213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19</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38348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574457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20</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864086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21</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908347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22</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026190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23</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3365827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24</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90545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25</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682214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3</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98431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4</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8621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5</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12783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6</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569758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7</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95723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8</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523607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9</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89538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303566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876099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3739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774924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454831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46319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dirty="0" smtClean="0"/>
              <a:t>8/18/16</a:t>
            </a:r>
            <a:endParaRPr lang="en-US" dirty="0"/>
          </a:p>
        </p:txBody>
      </p:sp>
      <p:sp>
        <p:nvSpPr>
          <p:cNvPr id="8" name="Footer Placeholder 7"/>
          <p:cNvSpPr>
            <a:spLocks noGrp="1"/>
          </p:cNvSpPr>
          <p:nvPr>
            <p:ph type="ftr" sz="quarter" idx="11"/>
          </p:nvPr>
        </p:nvSpPr>
        <p:spPr/>
        <p:txBody>
          <a:bodyPr/>
          <a:lstStyle/>
          <a:p>
            <a:r>
              <a:rPr lang="en-US" dirty="0" smtClean="0"/>
              <a:t>&amp;[Page]</a:t>
            </a:r>
            <a:endParaRPr lang="en-US" dirty="0"/>
          </a:p>
        </p:txBody>
      </p:sp>
      <p:sp>
        <p:nvSpPr>
          <p:cNvPr id="9" name="Slide Number Placeholder 8"/>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2411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dirty="0" smtClean="0"/>
              <a:t>8/18/16</a:t>
            </a:r>
            <a:endParaRPr lang="en-US" dirty="0"/>
          </a:p>
        </p:txBody>
      </p:sp>
      <p:sp>
        <p:nvSpPr>
          <p:cNvPr id="4" name="Footer Placeholder 3"/>
          <p:cNvSpPr>
            <a:spLocks noGrp="1"/>
          </p:cNvSpPr>
          <p:nvPr>
            <p:ph type="ftr" sz="quarter" idx="11"/>
          </p:nvPr>
        </p:nvSpPr>
        <p:spPr/>
        <p:txBody>
          <a:bodyPr/>
          <a:lstStyle/>
          <a:p>
            <a:r>
              <a:rPr lang="en-US" dirty="0" smtClean="0"/>
              <a:t>&amp;[Page]</a:t>
            </a:r>
            <a:endParaRPr lang="en-US" dirty="0"/>
          </a:p>
        </p:txBody>
      </p:sp>
      <p:sp>
        <p:nvSpPr>
          <p:cNvPr id="5" name="Slide Number Placeholder 4"/>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99642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8/18/16</a:t>
            </a:r>
            <a:endParaRPr lang="en-US" dirty="0"/>
          </a:p>
        </p:txBody>
      </p:sp>
      <p:sp>
        <p:nvSpPr>
          <p:cNvPr id="3" name="Footer Placeholder 2"/>
          <p:cNvSpPr>
            <a:spLocks noGrp="1"/>
          </p:cNvSpPr>
          <p:nvPr>
            <p:ph type="ftr" sz="quarter" idx="11"/>
          </p:nvPr>
        </p:nvSpPr>
        <p:spPr/>
        <p:txBody>
          <a:bodyPr/>
          <a:lstStyle/>
          <a:p>
            <a:r>
              <a:rPr lang="en-US" dirty="0" smtClean="0"/>
              <a:t>&amp;[Page]</a:t>
            </a:r>
            <a:endParaRPr lang="en-US" dirty="0"/>
          </a:p>
        </p:txBody>
      </p:sp>
      <p:sp>
        <p:nvSpPr>
          <p:cNvPr id="4" name="Slide Number Placeholder 3"/>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2837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985948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8579806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8/18/16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&amp;[Page]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BB952-F26E-3043-B6DC-2261446200D8}" type="slidenum">
              <a:rPr lang="en-US" smtClean="0"/>
              <a:t>‹#›</a:t>
            </a:fld>
            <a:endParaRPr lang="en-US" dirty="0"/>
          </a:p>
        </p:txBody>
      </p:sp>
    </p:spTree>
    <p:extLst>
      <p:ext uri="{BB962C8B-B14F-4D97-AF65-F5344CB8AC3E}">
        <p14:creationId xmlns:p14="http://schemas.microsoft.com/office/powerpoint/2010/main" val="185375119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56" y="1521678"/>
            <a:ext cx="6626087" cy="1325563"/>
          </a:xfrm>
          <a:effectLst>
            <a:glow rad="63500">
              <a:schemeClr val="accent1">
                <a:satMod val="175000"/>
                <a:alpha val="40000"/>
              </a:schemeClr>
            </a:glow>
          </a:effectLst>
        </p:spPr>
        <p:txBody>
          <a:bodyPr>
            <a:noAutofit/>
          </a:bodyPr>
          <a:lstStyle/>
          <a:p>
            <a:pPr algn="ctr"/>
            <a:r>
              <a:rPr lang="en-US" sz="5000" dirty="0" smtClean="0">
                <a:solidFill>
                  <a:srgbClr val="002060"/>
                </a:solidFill>
                <a:latin typeface="Futura Medium"/>
                <a:ea typeface="Futura Medium" charset="0"/>
                <a:cs typeface="Futura Medium" charset="0"/>
              </a:rPr>
              <a:t>Impact of Community Indicators on </a:t>
            </a:r>
            <a:br>
              <a:rPr lang="en-US" sz="5000" dirty="0" smtClean="0">
                <a:solidFill>
                  <a:srgbClr val="002060"/>
                </a:solidFill>
                <a:latin typeface="Futura Medium"/>
                <a:ea typeface="Futura Medium" charset="0"/>
                <a:cs typeface="Futura Medium" charset="0"/>
              </a:rPr>
            </a:br>
            <a:r>
              <a:rPr lang="en-US" sz="5000" dirty="0" smtClean="0">
                <a:solidFill>
                  <a:srgbClr val="002060"/>
                </a:solidFill>
                <a:latin typeface="Futura Medium"/>
                <a:ea typeface="Futura Medium" charset="0"/>
                <a:cs typeface="Futura Medium" charset="0"/>
              </a:rPr>
              <a:t>Real Estate Value</a:t>
            </a:r>
            <a:endParaRPr lang="en-US" sz="5000" dirty="0">
              <a:solidFill>
                <a:srgbClr val="002060"/>
              </a:solidFill>
              <a:latin typeface="Futura Medium"/>
              <a:ea typeface="Futura Medium" charset="0"/>
              <a:cs typeface="Futura Medium" charset="0"/>
            </a:endParaRPr>
          </a:p>
        </p:txBody>
      </p:sp>
      <p:sp>
        <p:nvSpPr>
          <p:cNvPr id="4" name="Title 1"/>
          <p:cNvSpPr txBox="1">
            <a:spLocks/>
          </p:cNvSpPr>
          <p:nvPr/>
        </p:nvSpPr>
        <p:spPr>
          <a:xfrm>
            <a:off x="-96556" y="3648653"/>
            <a:ext cx="66260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Chris Salviati</a:t>
            </a:r>
          </a:p>
          <a:p>
            <a:pPr algn="ctr"/>
            <a:r>
              <a:rPr lang="en-US" sz="3000" dirty="0" smtClean="0">
                <a:solidFill>
                  <a:srgbClr val="002060"/>
                </a:solidFill>
                <a:latin typeface="Futura Medium" charset="0"/>
                <a:ea typeface="Futura Medium" charset="0"/>
                <a:cs typeface="Futura Medium" charset="0"/>
              </a:rPr>
              <a:t>August 18, 2016</a:t>
            </a:r>
            <a:endParaRPr lang="en-US" sz="3000" dirty="0">
              <a:solidFill>
                <a:srgbClr val="002060"/>
              </a:solidFill>
              <a:latin typeface="Futura Medium" charset="0"/>
              <a:ea typeface="Futura Medium" charset="0"/>
              <a:cs typeface="Futura Medium" charset="0"/>
            </a:endParaRPr>
          </a:p>
        </p:txBody>
      </p:sp>
      <p:cxnSp>
        <p:nvCxnSpPr>
          <p:cNvPr id="7" name="Straight Connector 6"/>
          <p:cNvCxnSpPr/>
          <p:nvPr/>
        </p:nvCxnSpPr>
        <p:spPr>
          <a:xfrm>
            <a:off x="185974" y="3395458"/>
            <a:ext cx="5910026" cy="32504"/>
          </a:xfrm>
          <a:prstGeom prst="line">
            <a:avLst/>
          </a:prstGeom>
          <a:ln w="41275">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454620" y="1015287"/>
            <a:ext cx="5485481" cy="4792846"/>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p:cNvSpPr>
            <a:spLocks noGrp="1"/>
          </p:cNvSpPr>
          <p:nvPr>
            <p:ph type="sldNum" sz="quarter" idx="12"/>
          </p:nvPr>
        </p:nvSpPr>
        <p:spPr/>
        <p:txBody>
          <a:bodyPr/>
          <a:lstStyle/>
          <a:p>
            <a:fld id="{C49BB952-F26E-3043-B6DC-2261446200D8}" type="slidenum">
              <a:rPr lang="en-US" smtClean="0"/>
              <a:t>1</a:t>
            </a:fld>
            <a:endParaRPr lang="en-US" dirty="0"/>
          </a:p>
        </p:txBody>
      </p:sp>
      <p:sp>
        <p:nvSpPr>
          <p:cNvPr id="15" name="Date Placeholder 14"/>
          <p:cNvSpPr>
            <a:spLocks noGrp="1"/>
          </p:cNvSpPr>
          <p:nvPr>
            <p:ph type="dt" sz="half" idx="10"/>
          </p:nvPr>
        </p:nvSpPr>
        <p:spPr/>
        <p:txBody>
          <a:bodyPr/>
          <a:lstStyle/>
          <a:p>
            <a:r>
              <a:rPr lang="en-US" dirty="0" smtClean="0"/>
              <a:t>8/18/16</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444" y="1180695"/>
            <a:ext cx="5185832" cy="4485903"/>
          </a:xfrm>
          <a:prstGeom prst="rect">
            <a:avLst/>
          </a:prstGeom>
        </p:spPr>
      </p:pic>
      <p:sp>
        <p:nvSpPr>
          <p:cNvPr id="20" name="Rectangle 19"/>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Tree>
    <p:extLst>
      <p:ext uri="{BB962C8B-B14F-4D97-AF65-F5344CB8AC3E}">
        <p14:creationId xmlns:p14="http://schemas.microsoft.com/office/powerpoint/2010/main" val="8209180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10</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Linear Regression</a:t>
            </a:r>
          </a:p>
        </p:txBody>
      </p:sp>
      <p:sp>
        <p:nvSpPr>
          <p:cNvPr id="14" name="TextBox 13"/>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Start with Variables Identified by Lasso</a:t>
            </a:r>
            <a:endParaRPr lang="en-US" sz="3000" dirty="0" smtClean="0">
              <a:solidFill>
                <a:srgbClr val="002060"/>
              </a:solidFill>
              <a:latin typeface="Futura Medium" charset="0"/>
              <a:ea typeface="Futura Medium" charset="0"/>
              <a:cs typeface="Futura Medium" charset="0"/>
            </a:endParaRPr>
          </a:p>
        </p:txBody>
      </p:sp>
      <p:sp>
        <p:nvSpPr>
          <p:cNvPr id="15" name="TextBox 14"/>
          <p:cNvSpPr txBox="1"/>
          <p:nvPr/>
        </p:nvSpPr>
        <p:spPr>
          <a:xfrm>
            <a:off x="304796" y="2230774"/>
            <a:ext cx="10082788" cy="830997"/>
          </a:xfrm>
          <a:prstGeom prst="rect">
            <a:avLst/>
          </a:prstGeom>
          <a:noFill/>
        </p:spPr>
        <p:txBody>
          <a:bodyPr wrap="square" rtlCol="0">
            <a:spAutoFit/>
          </a:bodyPr>
          <a:lstStyle/>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gini_index</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median_hh_income</a:t>
            </a:r>
            <a:r>
              <a:rPr lang="en-US" sz="2400" dirty="0" smtClean="0">
                <a:solidFill>
                  <a:srgbClr val="002060"/>
                </a:solidFill>
                <a:latin typeface="Futura Medium" charset="0"/>
                <a:ea typeface="Futura Medium" charset="0"/>
                <a:cs typeface="Futura Medium" charset="0"/>
              </a:rPr>
              <a:t>, ozone, </a:t>
            </a:r>
            <a:r>
              <a:rPr lang="en-US" sz="2400" dirty="0" err="1" smtClean="0">
                <a:solidFill>
                  <a:srgbClr val="002060"/>
                </a:solidFill>
                <a:latin typeface="Futura Medium" charset="0"/>
                <a:ea typeface="Futura Medium" charset="0"/>
                <a:cs typeface="Futura Medium" charset="0"/>
              </a:rPr>
              <a:t>unempt_rate</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alc_on</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nocar</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hh_fam</a:t>
            </a:r>
            <a:endParaRPr lang="en-US" sz="2400" dirty="0" smtClean="0">
              <a:solidFill>
                <a:srgbClr val="002060"/>
              </a:solidFill>
              <a:latin typeface="Futura Medium" charset="0"/>
              <a:ea typeface="Futura Medium" charset="0"/>
              <a:cs typeface="Futura Medium" charset="0"/>
            </a:endParaRPr>
          </a:p>
        </p:txBody>
      </p:sp>
      <p:sp>
        <p:nvSpPr>
          <p:cNvPr id="16" name="TextBox 15"/>
          <p:cNvSpPr txBox="1"/>
          <p:nvPr/>
        </p:nvSpPr>
        <p:spPr>
          <a:xfrm>
            <a:off x="0" y="3490995"/>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Drop Additional Variables based on Correlation</a:t>
            </a:r>
            <a:endParaRPr lang="en-US" sz="3000" dirty="0" smtClean="0">
              <a:solidFill>
                <a:srgbClr val="002060"/>
              </a:solidFill>
              <a:latin typeface="Futura Medium" charset="0"/>
              <a:ea typeface="Futura Medium" charset="0"/>
              <a:cs typeface="Futura Medium" charset="0"/>
            </a:endParaRPr>
          </a:p>
        </p:txBody>
      </p:sp>
      <p:sp>
        <p:nvSpPr>
          <p:cNvPr id="17" name="TextBox 16"/>
          <p:cNvSpPr txBox="1"/>
          <p:nvPr/>
        </p:nvSpPr>
        <p:spPr>
          <a:xfrm>
            <a:off x="304796" y="4211517"/>
            <a:ext cx="11582404" cy="1569660"/>
          </a:xfrm>
          <a:prstGeom prst="rect">
            <a:avLst/>
          </a:prstGeom>
          <a:noFill/>
        </p:spPr>
        <p:txBody>
          <a:bodyPr wrap="square" rtlCol="0">
            <a:spAutoFit/>
          </a:bodyPr>
          <a:lstStyle/>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hh_fam</a:t>
            </a:r>
            <a:r>
              <a:rPr lang="en-US" sz="2400" dirty="0" smtClean="0">
                <a:solidFill>
                  <a:srgbClr val="002060"/>
                </a:solidFill>
                <a:latin typeface="Futura Medium" charset="0"/>
                <a:ea typeface="Futura Medium" charset="0"/>
                <a:cs typeface="Futura Medium" charset="0"/>
              </a:rPr>
              <a:t> (strong </a:t>
            </a:r>
            <a:r>
              <a:rPr lang="en-US" sz="2400" dirty="0">
                <a:solidFill>
                  <a:srgbClr val="002060"/>
                </a:solidFill>
                <a:latin typeface="Futura Medium" charset="0"/>
                <a:ea typeface="Futura Medium" charset="0"/>
                <a:cs typeface="Futura Medium" charset="0"/>
              </a:rPr>
              <a:t>negative correlation with </a:t>
            </a:r>
            <a:r>
              <a:rPr lang="en-US" sz="2400" dirty="0" err="1">
                <a:solidFill>
                  <a:srgbClr val="002060"/>
                </a:solidFill>
                <a:latin typeface="Futura Medium" charset="0"/>
                <a:ea typeface="Futura Medium" charset="0"/>
                <a:cs typeface="Futura Medium" charset="0"/>
              </a:rPr>
              <a:t>gini_index</a:t>
            </a:r>
            <a:r>
              <a:rPr lang="en-US" sz="2400" dirty="0">
                <a:solidFill>
                  <a:srgbClr val="002060"/>
                </a:solidFill>
                <a:latin typeface="Futura Medium" charset="0"/>
                <a:ea typeface="Futura Medium" charset="0"/>
                <a:cs typeface="Futura Medium" charset="0"/>
              </a:rPr>
              <a:t> and </a:t>
            </a:r>
            <a:r>
              <a:rPr lang="en-US" sz="2400" dirty="0" err="1" smtClean="0">
                <a:solidFill>
                  <a:srgbClr val="002060"/>
                </a:solidFill>
                <a:latin typeface="Futura Medium" charset="0"/>
                <a:ea typeface="Futura Medium" charset="0"/>
                <a:cs typeface="Futura Medium" charset="0"/>
              </a:rPr>
              <a:t>nocar</a:t>
            </a:r>
            <a:r>
              <a:rPr lang="en-US" sz="2400" dirty="0" smtClean="0">
                <a:solidFill>
                  <a:srgbClr val="002060"/>
                </a:solidFill>
                <a:latin typeface="Futura Medium" charset="0"/>
                <a:ea typeface="Futura Medium" charset="0"/>
                <a:cs typeface="Futura Medium" charset="0"/>
              </a:rPr>
              <a:t>)</a:t>
            </a:r>
          </a:p>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unemp_rate</a:t>
            </a:r>
            <a:r>
              <a:rPr lang="en-US" sz="2400" dirty="0">
                <a:solidFill>
                  <a:srgbClr val="002060"/>
                </a:solidFill>
                <a:latin typeface="Futura Medium" charset="0"/>
                <a:ea typeface="Futura Medium" charset="0"/>
                <a:cs typeface="Futura Medium" charset="0"/>
              </a:rPr>
              <a:t> </a:t>
            </a:r>
            <a:r>
              <a:rPr lang="en-US" sz="2400" dirty="0" smtClean="0">
                <a:solidFill>
                  <a:srgbClr val="002060"/>
                </a:solidFill>
                <a:latin typeface="Futura Medium" charset="0"/>
                <a:ea typeface="Futura Medium" charset="0"/>
                <a:cs typeface="Futura Medium" charset="0"/>
              </a:rPr>
              <a:t>(strong </a:t>
            </a:r>
            <a:r>
              <a:rPr lang="en-US" sz="2400" dirty="0">
                <a:solidFill>
                  <a:srgbClr val="002060"/>
                </a:solidFill>
                <a:latin typeface="Futura Medium" charset="0"/>
                <a:ea typeface="Futura Medium" charset="0"/>
                <a:cs typeface="Futura Medium" charset="0"/>
              </a:rPr>
              <a:t>negative correlation with </a:t>
            </a:r>
            <a:r>
              <a:rPr lang="en-US" sz="2400" dirty="0" err="1" smtClean="0">
                <a:solidFill>
                  <a:srgbClr val="002060"/>
                </a:solidFill>
                <a:latin typeface="Futura Medium" charset="0"/>
                <a:ea typeface="Futura Medium" charset="0"/>
                <a:cs typeface="Futura Medium" charset="0"/>
              </a:rPr>
              <a:t>median_hh_income</a:t>
            </a:r>
            <a:r>
              <a:rPr lang="en-US" sz="2400" dirty="0" smtClean="0">
                <a:solidFill>
                  <a:srgbClr val="002060"/>
                </a:solidFill>
                <a:latin typeface="Futura Medium" charset="0"/>
                <a:ea typeface="Futura Medium" charset="0"/>
                <a:cs typeface="Futura Medium" charset="0"/>
              </a:rPr>
              <a:t>)</a:t>
            </a:r>
          </a:p>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alc_on</a:t>
            </a:r>
            <a:r>
              <a:rPr lang="en-US" sz="2400" dirty="0">
                <a:solidFill>
                  <a:srgbClr val="002060"/>
                </a:solidFill>
                <a:latin typeface="Futura Medium" charset="0"/>
                <a:ea typeface="Futura Medium" charset="0"/>
                <a:cs typeface="Futura Medium" charset="0"/>
              </a:rPr>
              <a:t> </a:t>
            </a:r>
            <a:r>
              <a:rPr lang="en-US" sz="2400" dirty="0" smtClean="0">
                <a:solidFill>
                  <a:srgbClr val="002060"/>
                </a:solidFill>
                <a:latin typeface="Futura Medium" charset="0"/>
                <a:ea typeface="Futura Medium" charset="0"/>
                <a:cs typeface="Futura Medium" charset="0"/>
              </a:rPr>
              <a:t>(strong </a:t>
            </a:r>
            <a:r>
              <a:rPr lang="en-US" sz="2400" dirty="0">
                <a:solidFill>
                  <a:srgbClr val="002060"/>
                </a:solidFill>
                <a:latin typeface="Futura Medium" charset="0"/>
                <a:ea typeface="Futura Medium" charset="0"/>
                <a:cs typeface="Futura Medium" charset="0"/>
              </a:rPr>
              <a:t>positive correlation with </a:t>
            </a:r>
            <a:r>
              <a:rPr lang="en-US" sz="2400" dirty="0" err="1" smtClean="0">
                <a:solidFill>
                  <a:srgbClr val="002060"/>
                </a:solidFill>
                <a:latin typeface="Futura Medium" charset="0"/>
                <a:ea typeface="Futura Medium" charset="0"/>
                <a:cs typeface="Futura Medium" charset="0"/>
              </a:rPr>
              <a:t>nocar</a:t>
            </a:r>
            <a:r>
              <a:rPr lang="en-US" sz="2400" dirty="0" smtClean="0">
                <a:solidFill>
                  <a:srgbClr val="002060"/>
                </a:solidFill>
                <a:latin typeface="Futura Medium" charset="0"/>
                <a:ea typeface="Futura Medium" charset="0"/>
                <a:cs typeface="Futura Medium" charset="0"/>
              </a:rPr>
              <a:t>)</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3512305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11</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Linear Regression</a:t>
            </a:r>
          </a:p>
        </p:txBody>
      </p:sp>
      <p:pic>
        <p:nvPicPr>
          <p:cNvPr id="4" name="Picture 3"/>
          <p:cNvPicPr>
            <a:picLocks noChangeAspect="1"/>
          </p:cNvPicPr>
          <p:nvPr/>
        </p:nvPicPr>
        <p:blipFill>
          <a:blip r:embed="rId3"/>
          <a:stretch>
            <a:fillRect/>
          </a:stretch>
        </p:blipFill>
        <p:spPr>
          <a:xfrm>
            <a:off x="4831080" y="2045007"/>
            <a:ext cx="5842000" cy="1612900"/>
          </a:xfrm>
          <a:prstGeom prst="rect">
            <a:avLst/>
          </a:prstGeom>
        </p:spPr>
      </p:pic>
      <p:sp>
        <p:nvSpPr>
          <p:cNvPr id="14" name="TextBox 13"/>
          <p:cNvSpPr txBox="1"/>
          <p:nvPr/>
        </p:nvSpPr>
        <p:spPr>
          <a:xfrm>
            <a:off x="4831080" y="1282789"/>
            <a:ext cx="5842000" cy="553998"/>
          </a:xfrm>
          <a:prstGeom prst="rect">
            <a:avLst/>
          </a:prstGeom>
          <a:noFill/>
        </p:spPr>
        <p:txBody>
          <a:bodyPr wrap="square" rtlCol="0">
            <a:spAutoFit/>
          </a:bodyPr>
          <a:lstStyle/>
          <a:p>
            <a:pPr lvl="1" algn="ctr" rtl="1"/>
            <a:r>
              <a:rPr lang="en-US" sz="3000" dirty="0" smtClean="0">
                <a:solidFill>
                  <a:srgbClr val="002060"/>
                </a:solidFill>
                <a:latin typeface="Futura Medium" charset="0"/>
                <a:ea typeface="Futura Medium" charset="0"/>
                <a:cs typeface="Futura Medium" charset="0"/>
              </a:rPr>
              <a:t>Results</a:t>
            </a:r>
            <a:endParaRPr lang="en-US" sz="3000" dirty="0" smtClean="0">
              <a:solidFill>
                <a:srgbClr val="002060"/>
              </a:solidFill>
              <a:latin typeface="Futura Medium" charset="0"/>
              <a:ea typeface="Futura Medium" charset="0"/>
              <a:cs typeface="Futura Medium" charset="0"/>
            </a:endParaRPr>
          </a:p>
        </p:txBody>
      </p:sp>
      <p:pic>
        <p:nvPicPr>
          <p:cNvPr id="5" name="Picture 4"/>
          <p:cNvPicPr>
            <a:picLocks noChangeAspect="1"/>
          </p:cNvPicPr>
          <p:nvPr/>
        </p:nvPicPr>
        <p:blipFill>
          <a:blip r:embed="rId4"/>
          <a:stretch>
            <a:fillRect/>
          </a:stretch>
        </p:blipFill>
        <p:spPr>
          <a:xfrm>
            <a:off x="4831080" y="4211905"/>
            <a:ext cx="5842000" cy="1612900"/>
          </a:xfrm>
          <a:prstGeom prst="rect">
            <a:avLst/>
          </a:prstGeom>
        </p:spPr>
      </p:pic>
      <p:sp>
        <p:nvSpPr>
          <p:cNvPr id="17" name="TextBox 16"/>
          <p:cNvSpPr txBox="1"/>
          <p:nvPr/>
        </p:nvSpPr>
        <p:spPr>
          <a:xfrm>
            <a:off x="237743" y="2574458"/>
            <a:ext cx="3581401" cy="553998"/>
          </a:xfrm>
          <a:prstGeom prst="rect">
            <a:avLst/>
          </a:prstGeom>
          <a:noFill/>
        </p:spPr>
        <p:txBody>
          <a:bodyPr wrap="square" rtlCol="0">
            <a:spAutoFit/>
          </a:bodyPr>
          <a:lstStyle/>
          <a:p>
            <a:pPr lvl="1" algn="ctr"/>
            <a:r>
              <a:rPr lang="en-US" sz="3000" dirty="0" smtClean="0">
                <a:solidFill>
                  <a:srgbClr val="002060"/>
                </a:solidFill>
                <a:latin typeface="Futura Medium" charset="0"/>
                <a:ea typeface="Futura Medium" charset="0"/>
                <a:cs typeface="Futura Medium" charset="0"/>
              </a:rPr>
              <a:t>Original:</a:t>
            </a:r>
            <a:endParaRPr lang="en-US" sz="3000" dirty="0" smtClean="0">
              <a:solidFill>
                <a:srgbClr val="002060"/>
              </a:solidFill>
              <a:latin typeface="Futura Medium" charset="0"/>
              <a:ea typeface="Futura Medium" charset="0"/>
              <a:cs typeface="Futura Medium" charset="0"/>
            </a:endParaRPr>
          </a:p>
        </p:txBody>
      </p:sp>
      <p:sp>
        <p:nvSpPr>
          <p:cNvPr id="18" name="TextBox 17"/>
          <p:cNvSpPr txBox="1"/>
          <p:nvPr/>
        </p:nvSpPr>
        <p:spPr>
          <a:xfrm>
            <a:off x="237742" y="4741356"/>
            <a:ext cx="3581401" cy="553998"/>
          </a:xfrm>
          <a:prstGeom prst="rect">
            <a:avLst/>
          </a:prstGeom>
          <a:noFill/>
        </p:spPr>
        <p:txBody>
          <a:bodyPr wrap="square" rtlCol="0">
            <a:spAutoFit/>
          </a:bodyPr>
          <a:lstStyle/>
          <a:p>
            <a:pPr lvl="1" algn="ctr"/>
            <a:r>
              <a:rPr lang="en-US" sz="3000" dirty="0" smtClean="0">
                <a:solidFill>
                  <a:srgbClr val="002060"/>
                </a:solidFill>
                <a:latin typeface="Futura Medium" charset="0"/>
                <a:ea typeface="Futura Medium" charset="0"/>
                <a:cs typeface="Futura Medium" charset="0"/>
              </a:rPr>
              <a:t>Log-</a:t>
            </a:r>
            <a:r>
              <a:rPr lang="en-US" sz="3000" dirty="0" err="1" smtClean="0">
                <a:solidFill>
                  <a:srgbClr val="002060"/>
                </a:solidFill>
                <a:latin typeface="Futura Medium" charset="0"/>
                <a:ea typeface="Futura Medium" charset="0"/>
                <a:cs typeface="Futura Medium" charset="0"/>
              </a:rPr>
              <a:t>Tranformed</a:t>
            </a:r>
            <a:r>
              <a:rPr lang="en-US" sz="3000" dirty="0" smtClean="0">
                <a:solidFill>
                  <a:srgbClr val="002060"/>
                </a:solidFill>
                <a:latin typeface="Futura Medium" charset="0"/>
                <a:ea typeface="Futura Medium" charset="0"/>
                <a:cs typeface="Futura Medium" charset="0"/>
              </a:rPr>
              <a:t>:</a:t>
            </a:r>
            <a:endParaRPr lang="en-US" sz="3000" dirty="0" smtClean="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5607795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27648" y="2045007"/>
            <a:ext cx="5864352" cy="4250153"/>
          </a:xfrm>
          <a:prstGeom prst="rect">
            <a:avLst/>
          </a:prstGeom>
        </p:spPr>
      </p:pic>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12</a:t>
            </a:fld>
            <a:endParaRPr lang="en-US" dirty="0"/>
          </a:p>
        </p:txBody>
      </p:sp>
      <p:sp>
        <p:nvSpPr>
          <p:cNvPr id="15" name="TextBox 14"/>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Gini Index – Possible </a:t>
            </a:r>
            <a:r>
              <a:rPr lang="en-US" sz="3000" dirty="0" smtClean="0">
                <a:solidFill>
                  <a:srgbClr val="002060"/>
                </a:solidFill>
                <a:latin typeface="Futura Medium" charset="0"/>
                <a:ea typeface="Futura Medium" charset="0"/>
                <a:cs typeface="Futura Medium" charset="0"/>
              </a:rPr>
              <a:t>Explanation</a:t>
            </a:r>
            <a:endParaRPr lang="en-US" sz="3000" dirty="0" smtClean="0">
              <a:solidFill>
                <a:srgbClr val="002060"/>
              </a:solidFill>
              <a:latin typeface="Futura Medium" charset="0"/>
              <a:ea typeface="Futura Medium" charset="0"/>
              <a:cs typeface="Futura Medium" charset="0"/>
            </a:endParaRPr>
          </a:p>
        </p:txBody>
      </p:sp>
      <p:sp>
        <p:nvSpPr>
          <p:cNvPr id="16" name="TextBox 15"/>
          <p:cNvSpPr txBox="1"/>
          <p:nvPr/>
        </p:nvSpPr>
        <p:spPr>
          <a:xfrm>
            <a:off x="340205" y="2230774"/>
            <a:ext cx="6262255" cy="3600986"/>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Housing cost and HH income variables measure medians</a:t>
            </a:r>
          </a:p>
          <a:p>
            <a:pPr lvl="1"/>
            <a:endParaRPr lang="en-US"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When income is skewed, rich residents tend to move median housing costs upward </a:t>
            </a:r>
          </a:p>
          <a:p>
            <a:pPr lvl="1"/>
            <a:endParaRPr lang="en-US"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No corresponding downward pressure from poor residents (spend proportionally more on housing)</a:t>
            </a:r>
          </a:p>
        </p:txBody>
      </p:sp>
      <p:sp>
        <p:nvSpPr>
          <p:cNvPr id="18" name="TextBox 17"/>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Linear Regression</a:t>
            </a:r>
          </a:p>
        </p:txBody>
      </p:sp>
    </p:spTree>
    <p:extLst>
      <p:ext uri="{BB962C8B-B14F-4D97-AF65-F5344CB8AC3E}">
        <p14:creationId xmlns:p14="http://schemas.microsoft.com/office/powerpoint/2010/main" val="42774475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13</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Decision Tree</a:t>
            </a:r>
          </a:p>
        </p:txBody>
      </p:sp>
      <p:pic>
        <p:nvPicPr>
          <p:cNvPr id="4" name="Picture 3"/>
          <p:cNvPicPr>
            <a:picLocks noChangeAspect="1"/>
          </p:cNvPicPr>
          <p:nvPr/>
        </p:nvPicPr>
        <p:blipFill>
          <a:blip r:embed="rId3"/>
          <a:stretch>
            <a:fillRect/>
          </a:stretch>
        </p:blipFill>
        <p:spPr>
          <a:xfrm>
            <a:off x="6457442" y="2305867"/>
            <a:ext cx="4635500" cy="2984500"/>
          </a:xfrm>
          <a:prstGeom prst="rect">
            <a:avLst/>
          </a:prstGeom>
        </p:spPr>
      </p:pic>
      <p:pic>
        <p:nvPicPr>
          <p:cNvPr id="5" name="Picture 4"/>
          <p:cNvPicPr>
            <a:picLocks noChangeAspect="1"/>
          </p:cNvPicPr>
          <p:nvPr/>
        </p:nvPicPr>
        <p:blipFill>
          <a:blip r:embed="rId4"/>
          <a:stretch>
            <a:fillRect/>
          </a:stretch>
        </p:blipFill>
        <p:spPr>
          <a:xfrm>
            <a:off x="984504" y="2305867"/>
            <a:ext cx="4635500" cy="2984500"/>
          </a:xfrm>
          <a:prstGeom prst="rect">
            <a:avLst/>
          </a:prstGeom>
        </p:spPr>
      </p:pic>
      <p:sp>
        <p:nvSpPr>
          <p:cNvPr id="14" name="TextBox 13"/>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Results – Variables Identified by Lasso</a:t>
            </a:r>
            <a:endParaRPr lang="en-US" sz="3000" dirty="0" smtClean="0">
              <a:solidFill>
                <a:srgbClr val="002060"/>
              </a:solidFill>
              <a:latin typeface="Futura Medium" charset="0"/>
              <a:ea typeface="Futura Medium" charset="0"/>
              <a:cs typeface="Futura Medium" charset="0"/>
            </a:endParaRPr>
          </a:p>
        </p:txBody>
      </p:sp>
      <p:sp>
        <p:nvSpPr>
          <p:cNvPr id="15" name="TextBox 14"/>
          <p:cNvSpPr txBox="1"/>
          <p:nvPr/>
        </p:nvSpPr>
        <p:spPr>
          <a:xfrm>
            <a:off x="340205" y="5638692"/>
            <a:ext cx="11013595" cy="369332"/>
          </a:xfrm>
          <a:prstGeom prst="rect">
            <a:avLst/>
          </a:prstGeom>
          <a:noFill/>
        </p:spPr>
        <p:txBody>
          <a:bodyPr wrap="square" rtlCol="0">
            <a:spAutoFit/>
          </a:bodyPr>
          <a:lstStyle/>
          <a:p>
            <a:pPr lvl="1"/>
            <a:r>
              <a:rPr lang="en-US" dirty="0" smtClean="0">
                <a:solidFill>
                  <a:srgbClr val="002060"/>
                </a:solidFill>
                <a:latin typeface="Futura Medium" charset="0"/>
                <a:ea typeface="Futura Medium" charset="0"/>
                <a:cs typeface="Futura Medium" charset="0"/>
              </a:rPr>
              <a:t>*Tuned separately for maximum terminal nodes</a:t>
            </a:r>
            <a:endParaRPr lang="en-US" dirty="0" smtClean="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7398340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14</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Decision Tree</a:t>
            </a:r>
          </a:p>
        </p:txBody>
      </p:sp>
      <p:sp>
        <p:nvSpPr>
          <p:cNvPr id="14" name="TextBox 13"/>
          <p:cNvSpPr txBox="1"/>
          <p:nvPr/>
        </p:nvSpPr>
        <p:spPr>
          <a:xfrm>
            <a:off x="0" y="1491009"/>
            <a:ext cx="3159412" cy="1015663"/>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Results –</a:t>
            </a:r>
          </a:p>
          <a:p>
            <a:pPr lvl="1"/>
            <a:r>
              <a:rPr lang="en-US" sz="3000" dirty="0" smtClean="0">
                <a:solidFill>
                  <a:srgbClr val="002060"/>
                </a:solidFill>
                <a:latin typeface="Futura Medium" charset="0"/>
                <a:ea typeface="Futura Medium" charset="0"/>
                <a:cs typeface="Futura Medium" charset="0"/>
              </a:rPr>
              <a:t>All Variables</a:t>
            </a:r>
            <a:endParaRPr lang="en-US" sz="3000" dirty="0" smtClean="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a:blip r:embed="rId3"/>
          <a:stretch>
            <a:fillRect/>
          </a:stretch>
        </p:blipFill>
        <p:spPr>
          <a:xfrm>
            <a:off x="7946301" y="1305242"/>
            <a:ext cx="3407499" cy="5106581"/>
          </a:xfrm>
          <a:prstGeom prst="rect">
            <a:avLst/>
          </a:prstGeom>
        </p:spPr>
      </p:pic>
      <p:pic>
        <p:nvPicPr>
          <p:cNvPr id="6" name="Picture 5"/>
          <p:cNvPicPr>
            <a:picLocks noChangeAspect="1"/>
          </p:cNvPicPr>
          <p:nvPr/>
        </p:nvPicPr>
        <p:blipFill>
          <a:blip r:embed="rId4"/>
          <a:stretch>
            <a:fillRect/>
          </a:stretch>
        </p:blipFill>
        <p:spPr>
          <a:xfrm>
            <a:off x="3607674" y="1289644"/>
            <a:ext cx="3391301" cy="5082305"/>
          </a:xfrm>
          <a:prstGeom prst="rect">
            <a:avLst/>
          </a:prstGeom>
        </p:spPr>
      </p:pic>
      <p:sp>
        <p:nvSpPr>
          <p:cNvPr id="16" name="TextBox 15"/>
          <p:cNvSpPr txBox="1"/>
          <p:nvPr/>
        </p:nvSpPr>
        <p:spPr>
          <a:xfrm>
            <a:off x="-155961" y="5710019"/>
            <a:ext cx="3471333" cy="646331"/>
          </a:xfrm>
          <a:prstGeom prst="rect">
            <a:avLst/>
          </a:prstGeom>
          <a:noFill/>
        </p:spPr>
        <p:txBody>
          <a:bodyPr wrap="square" rtlCol="0">
            <a:spAutoFit/>
          </a:bodyPr>
          <a:lstStyle/>
          <a:p>
            <a:pPr lvl="1"/>
            <a:r>
              <a:rPr lang="en-US" dirty="0" smtClean="0">
                <a:solidFill>
                  <a:srgbClr val="002060"/>
                </a:solidFill>
                <a:latin typeface="Futura Medium" charset="0"/>
                <a:ea typeface="Futura Medium" charset="0"/>
                <a:cs typeface="Futura Medium" charset="0"/>
              </a:rPr>
              <a:t>*Tuned separately for</a:t>
            </a:r>
          </a:p>
          <a:p>
            <a:pPr lvl="1"/>
            <a:r>
              <a:rPr lang="en-US" dirty="0">
                <a:solidFill>
                  <a:srgbClr val="002060"/>
                </a:solidFill>
                <a:latin typeface="Futura Medium" charset="0"/>
                <a:ea typeface="Futura Medium" charset="0"/>
                <a:cs typeface="Futura Medium" charset="0"/>
              </a:rPr>
              <a:t> </a:t>
            </a:r>
            <a:r>
              <a:rPr lang="en-US" dirty="0" smtClean="0">
                <a:solidFill>
                  <a:srgbClr val="002060"/>
                </a:solidFill>
                <a:latin typeface="Futura Medium" charset="0"/>
                <a:ea typeface="Futura Medium" charset="0"/>
                <a:cs typeface="Futura Medium" charset="0"/>
              </a:rPr>
              <a:t> maximum terminal nodes</a:t>
            </a:r>
            <a:endParaRPr lang="en-US" dirty="0" smtClean="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96246529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15</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MAPS</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4091435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374602" y="1394759"/>
            <a:ext cx="5485481" cy="4792846"/>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16</a:t>
            </a:fld>
            <a:endParaRPr lang="en-US" dirty="0"/>
          </a:p>
        </p:txBody>
      </p:sp>
      <p:sp>
        <p:nvSpPr>
          <p:cNvPr id="17" name="Title 1"/>
          <p:cNvSpPr txBox="1">
            <a:spLocks/>
          </p:cNvSpPr>
          <p:nvPr/>
        </p:nvSpPr>
        <p:spPr>
          <a:xfrm>
            <a:off x="444038" y="303199"/>
            <a:ext cx="53560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 Per Sqft.</a:t>
            </a:r>
            <a:endParaRPr lang="en-US" sz="3000" dirty="0">
              <a:solidFill>
                <a:srgbClr val="002060"/>
              </a:solidFill>
              <a:latin typeface="Futura Medium" charset="0"/>
              <a:ea typeface="Futura Medium" charset="0"/>
              <a:cs typeface="Futura Medium" charset="0"/>
            </a:endParaRPr>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 Per Sqft.</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379342" y="1382823"/>
            <a:ext cx="5485481" cy="4792846"/>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66" y="1548231"/>
            <a:ext cx="5185832" cy="448590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625" y="1548230"/>
            <a:ext cx="5197950" cy="4485903"/>
          </a:xfrm>
          <a:prstGeom prst="rect">
            <a:avLst/>
          </a:prstGeom>
        </p:spPr>
      </p:pic>
    </p:spTree>
    <p:extLst>
      <p:ext uri="{BB962C8B-B14F-4D97-AF65-F5344CB8AC3E}">
        <p14:creationId xmlns:p14="http://schemas.microsoft.com/office/powerpoint/2010/main" val="19044230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17</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Median Household Income</a:t>
            </a:r>
            <a:endParaRPr lang="en-US" sz="3000" dirty="0">
              <a:solidFill>
                <a:srgbClr val="002060"/>
              </a:solidFill>
              <a:latin typeface="Futura Medium" charset="0"/>
              <a:ea typeface="Futura Medium" charset="0"/>
              <a:cs typeface="Futura Medium" charset="0"/>
            </a:endParaRPr>
          </a:p>
        </p:txBody>
      </p:sp>
      <p:sp>
        <p:nvSpPr>
          <p:cNvPr id="22" name="Rectangle 21"/>
          <p:cNvSpPr/>
          <p:nvPr/>
        </p:nvSpPr>
        <p:spPr>
          <a:xfrm>
            <a:off x="6223250" y="1439947"/>
            <a:ext cx="5572137" cy="467822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964" y="1548014"/>
            <a:ext cx="5338707" cy="4462085"/>
          </a:xfrm>
          <a:prstGeom prst="rect">
            <a:avLst/>
          </a:prstGeom>
        </p:spPr>
      </p:pic>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sp>
        <p:nvSpPr>
          <p:cNvPr id="17" name="Rectangle 16"/>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spTree>
    <p:extLst>
      <p:ext uri="{BB962C8B-B14F-4D97-AF65-F5344CB8AC3E}">
        <p14:creationId xmlns:p14="http://schemas.microsoft.com/office/powerpoint/2010/main" val="49913581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18</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Gini Index</a:t>
            </a:r>
            <a:endParaRPr lang="en-US" sz="3000" dirty="0">
              <a:solidFill>
                <a:srgbClr val="002060"/>
              </a:solidFill>
              <a:latin typeface="Futura Medium" charset="0"/>
              <a:ea typeface="Futura Medium" charset="0"/>
              <a:cs typeface="Futura Medium" charset="0"/>
            </a:endParaRPr>
          </a:p>
        </p:txBody>
      </p:sp>
      <p:sp>
        <p:nvSpPr>
          <p:cNvPr id="22" name="Rectangle 21"/>
          <p:cNvSpPr/>
          <p:nvPr/>
        </p:nvSpPr>
        <p:spPr>
          <a:xfrm>
            <a:off x="6223250" y="1439946"/>
            <a:ext cx="5572137"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602" y="1595754"/>
            <a:ext cx="5255370" cy="4520409"/>
          </a:xfrm>
          <a:prstGeom prst="rect">
            <a:avLst/>
          </a:prstGeom>
        </p:spPr>
      </p:pic>
      <p:sp>
        <p:nvSpPr>
          <p:cNvPr id="23" name="Rectangle 22"/>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spTree>
    <p:extLst>
      <p:ext uri="{BB962C8B-B14F-4D97-AF65-F5344CB8AC3E}">
        <p14:creationId xmlns:p14="http://schemas.microsoft.com/office/powerpoint/2010/main" val="258546005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19</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Ozone</a:t>
            </a:r>
            <a:endParaRPr lang="en-US" sz="3000" dirty="0">
              <a:solidFill>
                <a:srgbClr val="002060"/>
              </a:solidFill>
              <a:latin typeface="Futura Medium" charset="0"/>
              <a:ea typeface="Futura Medium" charset="0"/>
              <a:cs typeface="Futura Medium" charset="0"/>
            </a:endParaRPr>
          </a:p>
        </p:txBody>
      </p:sp>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830" y="1563191"/>
            <a:ext cx="5238278" cy="4556420"/>
          </a:xfrm>
          <a:prstGeom prst="rect">
            <a:avLst/>
          </a:prstGeom>
        </p:spPr>
      </p:pic>
      <p:sp>
        <p:nvSpPr>
          <p:cNvPr id="23" name="Rectangle 22"/>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spTree>
    <p:extLst>
      <p:ext uri="{BB962C8B-B14F-4D97-AF65-F5344CB8AC3E}">
        <p14:creationId xmlns:p14="http://schemas.microsoft.com/office/powerpoint/2010/main" val="102475661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BACKGROUND</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99531889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20</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Walkability</a:t>
            </a: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1492" y="1535115"/>
            <a:ext cx="5310953" cy="4612571"/>
          </a:xfrm>
          <a:prstGeom prst="rect">
            <a:avLst/>
          </a:prstGeom>
        </p:spPr>
      </p:pic>
    </p:spTree>
    <p:extLst>
      <p:ext uri="{BB962C8B-B14F-4D97-AF65-F5344CB8AC3E}">
        <p14:creationId xmlns:p14="http://schemas.microsoft.com/office/powerpoint/2010/main" val="85472613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21</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Bars/Restaurants</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360" y="1541696"/>
            <a:ext cx="5277217" cy="4599410"/>
          </a:xfrm>
          <a:prstGeom prst="rect">
            <a:avLst/>
          </a:prstGeom>
        </p:spPr>
      </p:pic>
    </p:spTree>
    <p:extLst>
      <p:ext uri="{BB962C8B-B14F-4D97-AF65-F5344CB8AC3E}">
        <p14:creationId xmlns:p14="http://schemas.microsoft.com/office/powerpoint/2010/main" val="208639384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22</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Percent HS Grads</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712" y="1551806"/>
            <a:ext cx="5234514" cy="4579189"/>
          </a:xfrm>
          <a:prstGeom prst="rect">
            <a:avLst/>
          </a:prstGeom>
        </p:spPr>
      </p:pic>
    </p:spTree>
    <p:extLst>
      <p:ext uri="{BB962C8B-B14F-4D97-AF65-F5344CB8AC3E}">
        <p14:creationId xmlns:p14="http://schemas.microsoft.com/office/powerpoint/2010/main" val="12961920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23</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Unemployment Rate</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303" y="1544039"/>
            <a:ext cx="5305331" cy="459472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spTree>
    <p:extLst>
      <p:ext uri="{BB962C8B-B14F-4D97-AF65-F5344CB8AC3E}">
        <p14:creationId xmlns:p14="http://schemas.microsoft.com/office/powerpoint/2010/main" val="242893808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24</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Percent Families</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955" y="3667280"/>
            <a:ext cx="3296986" cy="284534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4147" y="1547118"/>
            <a:ext cx="5225644" cy="4588566"/>
          </a:xfrm>
          <a:prstGeom prst="rect">
            <a:avLst/>
          </a:prstGeom>
        </p:spPr>
      </p:pic>
    </p:spTree>
    <p:extLst>
      <p:ext uri="{BB962C8B-B14F-4D97-AF65-F5344CB8AC3E}">
        <p14:creationId xmlns:p14="http://schemas.microsoft.com/office/powerpoint/2010/main" val="170697563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25</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Very Many Thanks</a:t>
            </a:r>
            <a:r>
              <a:rPr lang="en-US" sz="10000" dirty="0" smtClean="0">
                <a:solidFill>
                  <a:srgbClr val="002060"/>
                </a:solidFill>
                <a:latin typeface="Futura Medium" charset="0"/>
                <a:ea typeface="Futura Medium" charset="0"/>
                <a:cs typeface="Futura Medium" charset="0"/>
              </a:rPr>
              <a:t>.</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45305053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3</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Sources</a:t>
            </a:r>
          </a:p>
        </p:txBody>
      </p:sp>
      <p:sp>
        <p:nvSpPr>
          <p:cNvPr id="14" name="TextBox 13"/>
          <p:cNvSpPr txBox="1"/>
          <p:nvPr/>
        </p:nvSpPr>
        <p:spPr>
          <a:xfrm>
            <a:off x="0" y="1499322"/>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California Healthy Communities Indicators</a:t>
            </a:r>
          </a:p>
        </p:txBody>
      </p:sp>
      <p:sp>
        <p:nvSpPr>
          <p:cNvPr id="15" name="TextBox 14"/>
          <p:cNvSpPr txBox="1"/>
          <p:nvPr/>
        </p:nvSpPr>
        <p:spPr>
          <a:xfrm>
            <a:off x="304798" y="2435232"/>
            <a:ext cx="11582401" cy="3785652"/>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“The </a:t>
            </a:r>
            <a:r>
              <a:rPr lang="en-US" sz="2400" dirty="0">
                <a:solidFill>
                  <a:srgbClr val="002060"/>
                </a:solidFill>
                <a:latin typeface="Futura Medium" charset="0"/>
                <a:ea typeface="Futura Medium" charset="0"/>
                <a:cs typeface="Futura Medium" charset="0"/>
              </a:rPr>
              <a:t>goal of HCI is to enhance public health by providing data, a standardized set of </a:t>
            </a:r>
            <a:r>
              <a:rPr lang="en-US" sz="2400" b="1" dirty="0">
                <a:solidFill>
                  <a:srgbClr val="002060"/>
                </a:solidFill>
                <a:latin typeface="Futura Medium" charset="0"/>
                <a:ea typeface="Futura Medium" charset="0"/>
                <a:cs typeface="Futura Medium" charset="0"/>
              </a:rPr>
              <a:t> </a:t>
            </a:r>
            <a:r>
              <a:rPr lang="en-US" sz="2400" dirty="0">
                <a:solidFill>
                  <a:srgbClr val="002060"/>
                </a:solidFill>
                <a:latin typeface="Futura Medium" charset="0"/>
                <a:ea typeface="Futura Medium" charset="0"/>
                <a:cs typeface="Futura Medium" charset="0"/>
              </a:rPr>
              <a:t>statistical measures, and tools that a broad array of sectors can use for planning healthy communities and evaluating the impact of plans, projects, policy, and environmental changes on community </a:t>
            </a:r>
            <a:r>
              <a:rPr lang="en-US" sz="2400" dirty="0" smtClean="0">
                <a:solidFill>
                  <a:srgbClr val="002060"/>
                </a:solidFill>
                <a:latin typeface="Futura Medium" charset="0"/>
                <a:ea typeface="Futura Medium" charset="0"/>
                <a:cs typeface="Futura Medium" charset="0"/>
              </a:rPr>
              <a:t>health”</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E.g. Poverty/Unemployment </a:t>
            </a:r>
            <a:r>
              <a:rPr lang="en-US" sz="2400" dirty="0">
                <a:solidFill>
                  <a:srgbClr val="002060"/>
                </a:solidFill>
                <a:latin typeface="Futura Medium" charset="0"/>
                <a:ea typeface="Futura Medium" charset="0"/>
                <a:cs typeface="Futura Medium" charset="0"/>
              </a:rPr>
              <a:t>R</a:t>
            </a:r>
            <a:r>
              <a:rPr lang="en-US" sz="2400" dirty="0" smtClean="0">
                <a:solidFill>
                  <a:srgbClr val="002060"/>
                </a:solidFill>
                <a:latin typeface="Futura Medium" charset="0"/>
                <a:ea typeface="Futura Medium" charset="0"/>
                <a:cs typeface="Futura Medium" charset="0"/>
              </a:rPr>
              <a:t>ates, Access to Parks/Public Transit</a:t>
            </a:r>
          </a:p>
          <a:p>
            <a:pPr marL="800100" lvl="1" indent="-342900">
              <a:buFont typeface="Arial" charset="0"/>
              <a:buChar char="•"/>
            </a:pPr>
            <a:endParaRPr lang="en-US" sz="2400" dirty="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Data for most cities/towns in California at different levels of geographic specificity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454357"/>
            <a:ext cx="3886200" cy="869419"/>
          </a:xfrm>
          <a:prstGeom prst="rect">
            <a:avLst/>
          </a:prstGeom>
        </p:spPr>
      </p:pic>
    </p:spTree>
    <p:extLst>
      <p:ext uri="{BB962C8B-B14F-4D97-AF65-F5344CB8AC3E}">
        <p14:creationId xmlns:p14="http://schemas.microsoft.com/office/powerpoint/2010/main" val="15935987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4</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Sources</a:t>
            </a:r>
          </a:p>
        </p:txBody>
      </p:sp>
      <p:sp>
        <p:nvSpPr>
          <p:cNvPr id="14" name="TextBox 13"/>
          <p:cNvSpPr txBox="1"/>
          <p:nvPr/>
        </p:nvSpPr>
        <p:spPr>
          <a:xfrm>
            <a:off x="0" y="1499322"/>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Zillow Data</a:t>
            </a:r>
          </a:p>
        </p:txBody>
      </p:sp>
      <p:sp>
        <p:nvSpPr>
          <p:cNvPr id="15" name="TextBox 14"/>
          <p:cNvSpPr txBox="1"/>
          <p:nvPr/>
        </p:nvSpPr>
        <p:spPr>
          <a:xfrm>
            <a:off x="304798" y="2435232"/>
            <a:ext cx="11582401" cy="3785652"/>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a:t>
            </a:r>
            <a:r>
              <a:rPr lang="en-US" sz="2400" dirty="0">
                <a:solidFill>
                  <a:srgbClr val="002060"/>
                </a:solidFill>
                <a:latin typeface="Futura Medium" charset="0"/>
                <a:ea typeface="Futura Medium" charset="0"/>
                <a:cs typeface="Futura Medium" charset="0"/>
              </a:rPr>
              <a:t>Zillow is the leading real estate and rental marketplace dedicated to empowering consumers with data, inspiration and knowledge around the place they call home, and connecting them with the best local professionals who can </a:t>
            </a:r>
            <a:r>
              <a:rPr lang="en-US" sz="2400" dirty="0" smtClean="0">
                <a:solidFill>
                  <a:srgbClr val="002060"/>
                </a:solidFill>
                <a:latin typeface="Futura Medium" charset="0"/>
                <a:ea typeface="Futura Medium" charset="0"/>
                <a:cs typeface="Futura Medium" charset="0"/>
              </a:rPr>
              <a:t>help”</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Provides time series data for a wide variety of real estate value and rental price metrics</a:t>
            </a:r>
          </a:p>
          <a:p>
            <a:pPr marL="800100" lvl="1" indent="-342900">
              <a:buFont typeface="Arial" charset="0"/>
              <a:buChar char="•"/>
            </a:pPr>
            <a:endParaRPr lang="en-US" sz="2400" dirty="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Nationwide data at different levels of geographic specificity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0" y="541866"/>
            <a:ext cx="1257300" cy="1270000"/>
          </a:xfrm>
          <a:prstGeom prst="rect">
            <a:avLst/>
          </a:prstGeom>
        </p:spPr>
      </p:pic>
    </p:spTree>
    <p:extLst>
      <p:ext uri="{BB962C8B-B14F-4D97-AF65-F5344CB8AC3E}">
        <p14:creationId xmlns:p14="http://schemas.microsoft.com/office/powerpoint/2010/main" val="3447787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5</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Cleaning</a:t>
            </a:r>
          </a:p>
        </p:txBody>
      </p:sp>
      <p:sp>
        <p:nvSpPr>
          <p:cNvPr id="8" name="TextBox 7"/>
          <p:cNvSpPr txBox="1"/>
          <p:nvPr/>
        </p:nvSpPr>
        <p:spPr>
          <a:xfrm>
            <a:off x="0" y="1341916"/>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Building HCI Data</a:t>
            </a:r>
          </a:p>
        </p:txBody>
      </p:sp>
      <p:sp>
        <p:nvSpPr>
          <p:cNvPr id="14" name="TextBox 13"/>
          <p:cNvSpPr txBox="1"/>
          <p:nvPr/>
        </p:nvSpPr>
        <p:spPr>
          <a:xfrm>
            <a:off x="304798" y="1890658"/>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Each indicator kept in a separate file</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Differences in reporting year, geographic level</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Format – needed to reshape some data</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sp>
        <p:nvSpPr>
          <p:cNvPr id="15" name="TextBox 14"/>
          <p:cNvSpPr txBox="1"/>
          <p:nvPr/>
        </p:nvSpPr>
        <p:spPr>
          <a:xfrm>
            <a:off x="0" y="3142985"/>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Merging with Zillow Data</a:t>
            </a:r>
          </a:p>
        </p:txBody>
      </p:sp>
      <p:sp>
        <p:nvSpPr>
          <p:cNvPr id="16" name="TextBox 15"/>
          <p:cNvSpPr txBox="1"/>
          <p:nvPr/>
        </p:nvSpPr>
        <p:spPr>
          <a:xfrm>
            <a:off x="304797" y="3756355"/>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Merged on city/town name and county</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Hand clean discrepancies (e.g. spelling, county)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334" r="26919"/>
          <a:stretch/>
        </p:blipFill>
        <p:spPr>
          <a:xfrm>
            <a:off x="8090330" y="1101241"/>
            <a:ext cx="3564114" cy="4715630"/>
          </a:xfrm>
          <a:prstGeom prst="rect">
            <a:avLst/>
          </a:prstGeom>
        </p:spPr>
      </p:pic>
      <p:sp>
        <p:nvSpPr>
          <p:cNvPr id="17" name="TextBox 16"/>
          <p:cNvSpPr txBox="1"/>
          <p:nvPr/>
        </p:nvSpPr>
        <p:spPr>
          <a:xfrm>
            <a:off x="0" y="4670224"/>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Missing Data</a:t>
            </a:r>
          </a:p>
        </p:txBody>
      </p:sp>
      <p:sp>
        <p:nvSpPr>
          <p:cNvPr id="18" name="TextBox 17"/>
          <p:cNvSpPr txBox="1"/>
          <p:nvPr/>
        </p:nvSpPr>
        <p:spPr>
          <a:xfrm>
            <a:off x="304797" y="5283594"/>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Filled in using regression imputation plus error</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Final cleaned dataset: 710 observations</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16081806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6</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Data Dictionary</a:t>
            </a:r>
          </a:p>
        </p:txBody>
      </p:sp>
      <p:pic>
        <p:nvPicPr>
          <p:cNvPr id="4" name="Picture 3"/>
          <p:cNvPicPr>
            <a:picLocks noChangeAspect="1"/>
          </p:cNvPicPr>
          <p:nvPr/>
        </p:nvPicPr>
        <p:blipFill>
          <a:blip r:embed="rId3"/>
          <a:stretch>
            <a:fillRect/>
          </a:stretch>
        </p:blipFill>
        <p:spPr>
          <a:xfrm>
            <a:off x="1602685" y="1503570"/>
            <a:ext cx="8986630" cy="4852780"/>
          </a:xfrm>
          <a:prstGeom prst="rect">
            <a:avLst/>
          </a:prstGeom>
        </p:spPr>
      </p:pic>
    </p:spTree>
    <p:extLst>
      <p:ext uri="{BB962C8B-B14F-4D97-AF65-F5344CB8AC3E}">
        <p14:creationId xmlns:p14="http://schemas.microsoft.com/office/powerpoint/2010/main" val="1097910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7</a:t>
            </a:fld>
            <a:endParaRPr lang="en-US" dirty="0"/>
          </a:p>
        </p:txBody>
      </p:sp>
      <p:sp>
        <p:nvSpPr>
          <p:cNvPr id="2" name="TextBox 1"/>
          <p:cNvSpPr txBox="1"/>
          <p:nvPr/>
        </p:nvSpPr>
        <p:spPr>
          <a:xfrm>
            <a:off x="0" y="435155"/>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Goals</a:t>
            </a:r>
          </a:p>
        </p:txBody>
      </p:sp>
      <p:sp>
        <p:nvSpPr>
          <p:cNvPr id="8" name="TextBox 7"/>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Interpretation</a:t>
            </a:r>
          </a:p>
        </p:txBody>
      </p:sp>
      <p:sp>
        <p:nvSpPr>
          <p:cNvPr id="14" name="TextBox 13"/>
          <p:cNvSpPr txBox="1"/>
          <p:nvPr/>
        </p:nvSpPr>
        <p:spPr>
          <a:xfrm>
            <a:off x="304799" y="2102652"/>
            <a:ext cx="11582401" cy="830997"/>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Which of these community indicators have a positive/negative impact on housing prices? Which are the best predictors?</a:t>
            </a:r>
          </a:p>
        </p:txBody>
      </p:sp>
      <p:sp>
        <p:nvSpPr>
          <p:cNvPr id="16" name="TextBox 15"/>
          <p:cNvSpPr txBox="1"/>
          <p:nvPr/>
        </p:nvSpPr>
        <p:spPr>
          <a:xfrm>
            <a:off x="0" y="3213813"/>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Hypothesis</a:t>
            </a:r>
          </a:p>
        </p:txBody>
      </p:sp>
      <p:sp>
        <p:nvSpPr>
          <p:cNvPr id="17" name="TextBox 16"/>
          <p:cNvSpPr txBox="1"/>
          <p:nvPr/>
        </p:nvSpPr>
        <p:spPr>
          <a:xfrm>
            <a:off x="304800" y="3817143"/>
            <a:ext cx="11582401" cy="830997"/>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Positive Impact: </a:t>
            </a:r>
            <a:r>
              <a:rPr lang="en-US" sz="2400" dirty="0" err="1" smtClean="0">
                <a:solidFill>
                  <a:srgbClr val="002060"/>
                </a:solidFill>
                <a:latin typeface="Futura Medium" charset="0"/>
                <a:ea typeface="Futura Medium" charset="0"/>
                <a:cs typeface="Futura Medium" charset="0"/>
              </a:rPr>
              <a:t>median_hh_income</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p_parkacc</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alc_on</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nocar</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p_hs_edatt</a:t>
            </a:r>
            <a:r>
              <a:rPr lang="en-US" sz="2400" dirty="0" smtClean="0">
                <a:solidFill>
                  <a:srgbClr val="002060"/>
                </a:solidFill>
                <a:latin typeface="Futura Medium" charset="0"/>
                <a:ea typeface="Futura Medium" charset="0"/>
                <a:cs typeface="Futura Medium" charset="0"/>
              </a:rPr>
              <a:t>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Negative Impact: poverty, </a:t>
            </a:r>
            <a:r>
              <a:rPr lang="en-US" sz="2400" dirty="0" err="1" smtClean="0">
                <a:solidFill>
                  <a:srgbClr val="002060"/>
                </a:solidFill>
                <a:latin typeface="Futura Medium" charset="0"/>
                <a:ea typeface="Futura Medium" charset="0"/>
                <a:cs typeface="Futura Medium" charset="0"/>
              </a:rPr>
              <a:t>unemp_rate</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bad_water</a:t>
            </a:r>
            <a:endParaRPr lang="en-US" sz="2400" dirty="0" smtClean="0">
              <a:solidFill>
                <a:srgbClr val="002060"/>
              </a:solidFill>
              <a:latin typeface="Futura Medium" charset="0"/>
              <a:ea typeface="Futura Medium" charset="0"/>
              <a:cs typeface="Futura Medium" charset="0"/>
            </a:endParaRPr>
          </a:p>
        </p:txBody>
      </p:sp>
      <p:sp>
        <p:nvSpPr>
          <p:cNvPr id="18" name="TextBox 17"/>
          <p:cNvSpPr txBox="1"/>
          <p:nvPr/>
        </p:nvSpPr>
        <p:spPr>
          <a:xfrm>
            <a:off x="0" y="4928305"/>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Visualization</a:t>
            </a:r>
          </a:p>
        </p:txBody>
      </p:sp>
      <p:sp>
        <p:nvSpPr>
          <p:cNvPr id="19" name="TextBox 18"/>
          <p:cNvSpPr txBox="1"/>
          <p:nvPr/>
        </p:nvSpPr>
        <p:spPr>
          <a:xfrm>
            <a:off x="304800" y="5531635"/>
            <a:ext cx="11582401" cy="461665"/>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Use maps to help tell the stories implied by the models</a:t>
            </a:r>
          </a:p>
        </p:txBody>
      </p:sp>
    </p:spTree>
    <p:extLst>
      <p:ext uri="{BB962C8B-B14F-4D97-AF65-F5344CB8AC3E}">
        <p14:creationId xmlns:p14="http://schemas.microsoft.com/office/powerpoint/2010/main" val="20465315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8</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MODELS</a:t>
            </a:r>
          </a:p>
        </p:txBody>
      </p:sp>
    </p:spTree>
    <p:extLst>
      <p:ext uri="{BB962C8B-B14F-4D97-AF65-F5344CB8AC3E}">
        <p14:creationId xmlns:p14="http://schemas.microsoft.com/office/powerpoint/2010/main" val="86467218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9</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Lasso</a:t>
            </a:r>
          </a:p>
        </p:txBody>
      </p:sp>
      <p:sp>
        <p:nvSpPr>
          <p:cNvPr id="8" name="TextBox 7"/>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Identify </a:t>
            </a:r>
            <a:r>
              <a:rPr lang="en-US" sz="3000" dirty="0" smtClean="0">
                <a:solidFill>
                  <a:srgbClr val="002060"/>
                </a:solidFill>
                <a:latin typeface="Futura Medium" charset="0"/>
                <a:ea typeface="Futura Medium" charset="0"/>
                <a:cs typeface="Futura Medium" charset="0"/>
              </a:rPr>
              <a:t>Relevant Predictors</a:t>
            </a:r>
          </a:p>
        </p:txBody>
      </p:sp>
      <p:sp>
        <p:nvSpPr>
          <p:cNvPr id="14" name="TextBox 13"/>
          <p:cNvSpPr txBox="1"/>
          <p:nvPr/>
        </p:nvSpPr>
        <p:spPr>
          <a:xfrm>
            <a:off x="304796" y="2046939"/>
            <a:ext cx="6262255" cy="1569660"/>
          </a:xfrm>
          <a:prstGeom prst="rect">
            <a:avLst/>
          </a:prstGeom>
          <a:noFill/>
        </p:spPr>
        <p:txBody>
          <a:bodyPr wrap="square" rtlCol="0">
            <a:spAutoFit/>
          </a:bodyPr>
          <a:lstStyle/>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Databuild</a:t>
            </a:r>
            <a:r>
              <a:rPr lang="en-US" sz="2400" dirty="0" smtClean="0">
                <a:solidFill>
                  <a:srgbClr val="002060"/>
                </a:solidFill>
                <a:latin typeface="Futura Medium" charset="0"/>
                <a:ea typeface="Futura Medium" charset="0"/>
                <a:cs typeface="Futura Medium" charset="0"/>
              </a:rPr>
              <a:t> contains 19 HCI variables</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Use Lasso to identify which are most important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Tune alpha using cross-validation (0.1)</a:t>
            </a:r>
          </a:p>
        </p:txBody>
      </p:sp>
      <p:sp>
        <p:nvSpPr>
          <p:cNvPr id="15" name="TextBox 14"/>
          <p:cNvSpPr txBox="1"/>
          <p:nvPr/>
        </p:nvSpPr>
        <p:spPr>
          <a:xfrm>
            <a:off x="0" y="4054461"/>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Results</a:t>
            </a:r>
          </a:p>
        </p:txBody>
      </p:sp>
      <p:sp>
        <p:nvSpPr>
          <p:cNvPr id="16" name="TextBox 15"/>
          <p:cNvSpPr txBox="1"/>
          <p:nvPr/>
        </p:nvSpPr>
        <p:spPr>
          <a:xfrm>
            <a:off x="304796" y="4534163"/>
            <a:ext cx="6262255"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More than half of the indicators are excluded from the model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Similar results for each dependent variable (home value or rental index)</a:t>
            </a:r>
          </a:p>
        </p:txBody>
      </p:sp>
      <p:pic>
        <p:nvPicPr>
          <p:cNvPr id="4" name="Picture 3"/>
          <p:cNvPicPr>
            <a:picLocks noChangeAspect="1"/>
          </p:cNvPicPr>
          <p:nvPr/>
        </p:nvPicPr>
        <p:blipFill>
          <a:blip r:embed="rId3"/>
          <a:stretch>
            <a:fillRect/>
          </a:stretch>
        </p:blipFill>
        <p:spPr>
          <a:xfrm>
            <a:off x="6667047" y="840823"/>
            <a:ext cx="5025511" cy="5515527"/>
          </a:xfrm>
          <a:prstGeom prst="rect">
            <a:avLst/>
          </a:prstGeom>
        </p:spPr>
      </p:pic>
    </p:spTree>
    <p:extLst>
      <p:ext uri="{BB962C8B-B14F-4D97-AF65-F5344CB8AC3E}">
        <p14:creationId xmlns:p14="http://schemas.microsoft.com/office/powerpoint/2010/main" val="2602911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3180</TotalTime>
  <Words>706</Words>
  <Application>Microsoft Macintosh PowerPoint</Application>
  <PresentationFormat>Widescreen</PresentationFormat>
  <Paragraphs>250</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Calibri Light</vt:lpstr>
      <vt:lpstr>Futura Medium</vt:lpstr>
      <vt:lpstr>Arial</vt:lpstr>
      <vt:lpstr>Office Theme</vt:lpstr>
      <vt:lpstr>Impact of Community Indicators on  Real Estate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Salviati</dc:creator>
  <cp:lastModifiedBy>Christopher Salviati</cp:lastModifiedBy>
  <cp:revision>46</cp:revision>
  <dcterms:created xsi:type="dcterms:W3CDTF">2016-08-14T20:48:30Z</dcterms:created>
  <dcterms:modified xsi:type="dcterms:W3CDTF">2016-08-18T15:52:30Z</dcterms:modified>
</cp:coreProperties>
</file>